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71" r:id="rId3"/>
    <p:sldId id="274" r:id="rId4"/>
    <p:sldId id="275" r:id="rId5"/>
    <p:sldId id="277" r:id="rId6"/>
    <p:sldId id="276" r:id="rId7"/>
    <p:sldId id="258" r:id="rId8"/>
    <p:sldId id="260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6D8"/>
    <a:srgbClr val="C1EEFF"/>
    <a:srgbClr val="A7E6FF"/>
    <a:srgbClr val="A7E6D8"/>
    <a:srgbClr val="67B5F5"/>
    <a:srgbClr val="0D0A4A"/>
    <a:srgbClr val="140F6F"/>
    <a:srgbClr val="170DE1"/>
    <a:srgbClr val="1A1498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22" autoAdjust="0"/>
    <p:restoredTop sz="94660"/>
  </p:normalViewPr>
  <p:slideViewPr>
    <p:cSldViewPr>
      <p:cViewPr>
        <p:scale>
          <a:sx n="93" d="100"/>
          <a:sy n="93" d="100"/>
        </p:scale>
        <p:origin x="-516" y="-9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30043-902E-454F-9220-EDA19B747530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0E4AA-5B07-446E-BB1D-23A2592B42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347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E4AA-5B07-446E-BB1D-23A2592B423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A2B58-B782-4291-8114-F33D53553E45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43608" y="238691"/>
            <a:ext cx="7772400" cy="1481328"/>
          </a:xfrm>
        </p:spPr>
        <p:txBody>
          <a:bodyPr/>
          <a:lstStyle>
            <a:lvl1pPr marR="9144" algn="l">
              <a:defRPr sz="4000" b="0" cap="all" spc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1ACE6-1B12-4FFA-99BF-B61EA0A3FC84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55D51-CACC-4031-85F3-27EECE49E1C8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23678"/>
            <a:ext cx="7772400" cy="2592288"/>
          </a:xfrm>
          <a:ln>
            <a:solidFill>
              <a:schemeClr val="bg2"/>
            </a:solidFill>
          </a:ln>
          <a:effectLst>
            <a:outerShdw blurRad="63500" dir="2700000" algn="tl" rotWithShape="0">
              <a:schemeClr val="tx1">
                <a:lumMod val="85000"/>
                <a:alpha val="40000"/>
              </a:schemeClr>
            </a:outerShdw>
          </a:effectLst>
        </p:spPr>
        <p:txBody>
          <a:bodyPr/>
          <a:lstStyle>
            <a:lvl1pPr marL="411480" indent="-342900">
              <a:buClr>
                <a:schemeClr val="accent2"/>
              </a:buClr>
              <a:buSzPct val="60000"/>
              <a:buFont typeface="Wingdings" pitchFamily="2" charset="2"/>
              <a:buChar char="q"/>
              <a:defRPr i="1"/>
            </a:lvl1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1720" y="4905275"/>
            <a:ext cx="903312" cy="210024"/>
          </a:xfrm>
        </p:spPr>
        <p:txBody>
          <a:bodyPr/>
          <a:lstStyle>
            <a:extLst/>
          </a:lstStyle>
          <a:p>
            <a:fld id="{D8A42FDC-E3B8-4654-96F6-23D01B8A7AB4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7864" y="4932952"/>
            <a:ext cx="4785320" cy="197143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4891902"/>
            <a:ext cx="457200" cy="246349"/>
          </a:xfrm>
        </p:spPr>
        <p:txBody>
          <a:bodyPr/>
          <a:lstStyle>
            <a:extLst/>
          </a:lstStyle>
          <a:p>
            <a:fld id="{CB6E1D7A-EB62-4797-87CE-F740A2CFD95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899592" y="90187"/>
            <a:ext cx="7772400" cy="14257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anchor="t">
            <a:noAutofit/>
          </a:bodyPr>
          <a:lstStyle>
            <a:lvl1pPr algn="ctr">
              <a:defRPr>
                <a:effectLst>
                  <a:innerShdw blurRad="63500" dist="50800" dir="13500000">
                    <a:schemeClr val="bg1">
                      <a:lumMod val="95000"/>
                      <a:lumOff val="5000"/>
                      <a:alpha val="50000"/>
                    </a:schemeClr>
                  </a:innerShdw>
                  <a:reflection blurRad="6350" stA="39000" endPos="49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244409" y="4900306"/>
            <a:ext cx="795467" cy="175817"/>
            <a:chOff x="8244408" y="5444785"/>
            <a:chExt cx="795467" cy="19535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244408" y="5444785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44408" y="5510802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304499" y="5576708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64590" y="5510802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64590" y="5444785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484772" y="5444785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84772" y="5510802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544864" y="5576708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609595" y="5576708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725137" y="5576653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725137" y="5510969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725137" y="5444897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789418" y="5445285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15503" y="5447097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851440" y="5511026"/>
              <a:ext cx="60091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979785" y="5578632"/>
              <a:ext cx="60090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979785" y="5513114"/>
              <a:ext cx="60090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979785" y="5447485"/>
              <a:ext cx="60090" cy="61505"/>
            </a:xfrm>
            <a:prstGeom prst="rect">
              <a:avLst/>
            </a:prstGeom>
            <a:solidFill>
              <a:srgbClr val="C1EEFF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extrusionH="12700" contourW="635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1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3014F-8356-491B-B54E-6DFBF1073211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3160" y="301699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20A54-408C-40CF-B15D-8CF8754E9661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57313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8C13-0661-4FD1-A007-190EED755029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1ED8F-C860-4413-9881-2F5B8ECF0E96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68D55-2434-4E35-88B3-B6BA4A8AD768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8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7FE9E-AEED-4853-90E7-DA1CB66BD12C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10E2442F-FC93-4602-BCD1-90F7783B6A10}" type="datetime1">
              <a:rPr lang="en-GB" smtClean="0"/>
              <a:t>23/09/2011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D144FB89-F999-457E-BEE2-5BE05F76612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shade val="100000"/>
                <a:satMod val="150000"/>
              </a:schemeClr>
            </a:gs>
            <a:gs pos="73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99592" y="368305"/>
            <a:ext cx="7772400" cy="1425758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71600" y="2960593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8B5D75-BFAC-4113-B1C3-51B907F5740E}" type="datetime1">
              <a:rPr lang="en-GB" smtClean="0"/>
              <a:t>23/09/2011</a:t>
            </a:fld>
            <a:r>
              <a:rPr lang="en-GB" smtClean="0"/>
              <a:t>07/07/2011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934D5E3-92FE-4110-A158-3106214C9A9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lmgmbh.de/" TargetMode="External"/><Relationship Id="rId4" Type="http://schemas.openxmlformats.org/officeDocument/2006/relationships/hyperlink" Target="mailto:info@vlmgmbh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03498"/>
            <a:ext cx="7772400" cy="2462674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VLM T</a:t>
            </a:r>
            <a:r>
              <a:rPr lang="en-US" sz="6000" cap="none" dirty="0" smtClean="0"/>
              <a:t>echnologies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Презентация</a:t>
            </a:r>
            <a:br>
              <a:rPr lang="ru-RU" dirty="0"/>
            </a:br>
            <a:r>
              <a:rPr lang="ru-RU" dirty="0"/>
              <a:t>Компании</a:t>
            </a:r>
            <a:endParaRPr lang="en-GB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40" y="4083918"/>
            <a:ext cx="7304856" cy="58326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i="1" dirty="0" smtClean="0"/>
              <a:t>Выше принятых </a:t>
            </a:r>
            <a:r>
              <a:rPr lang="ru-RU" sz="2800" i="1" dirty="0"/>
              <a:t>лабораторных стандартов проведения испытаний на коррозионную </a:t>
            </a:r>
            <a:r>
              <a:rPr lang="ru-RU" sz="2800" i="1" dirty="0" smtClean="0"/>
              <a:t>стойкость.</a:t>
            </a:r>
            <a:endParaRPr lang="en-GB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405220"/>
            <a:ext cx="2916780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866501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baseline="30000" dirty="0">
                <a:latin typeface="Calibri" pitchFamily="34" charset="0"/>
                <a:cs typeface="Calibri" pitchFamily="34" charset="0"/>
              </a:rPr>
              <a:t>VLM </a:t>
            </a:r>
            <a:r>
              <a:rPr lang="de-DE" sz="1400" b="1" baseline="30000" dirty="0" smtClean="0">
                <a:latin typeface="Calibri" pitchFamily="34" charset="0"/>
                <a:cs typeface="Calibri" pitchFamily="34" charset="0"/>
              </a:rPr>
              <a:t>GmbH      Heideblümchenweg 50, </a:t>
            </a:r>
            <a:r>
              <a:rPr lang="de-DE" sz="1400" b="1" baseline="30000" dirty="0">
                <a:latin typeface="Calibri" pitchFamily="34" charset="0"/>
                <a:cs typeface="Calibri" pitchFamily="34" charset="0"/>
              </a:rPr>
              <a:t>33689 Bielefeld, </a:t>
            </a:r>
            <a:r>
              <a:rPr lang="de-DE" sz="1400" b="1" baseline="30000" dirty="0" smtClean="0">
                <a:latin typeface="Calibri" pitchFamily="34" charset="0"/>
                <a:cs typeface="Calibri" pitchFamily="34" charset="0"/>
              </a:rPr>
              <a:t>Germany        t : </a:t>
            </a:r>
            <a:r>
              <a:rPr lang="de-DE" sz="1400" b="1" baseline="30000" dirty="0">
                <a:latin typeface="Calibri" pitchFamily="34" charset="0"/>
                <a:cs typeface="Calibri" pitchFamily="34" charset="0"/>
              </a:rPr>
              <a:t>+49 (0) 5205 87 </a:t>
            </a:r>
            <a:r>
              <a:rPr lang="de-DE" sz="1400" b="1" baseline="30000" dirty="0" smtClean="0">
                <a:latin typeface="Calibri" pitchFamily="34" charset="0"/>
                <a:cs typeface="Calibri" pitchFamily="34" charset="0"/>
              </a:rPr>
              <a:t>963-0        </a:t>
            </a:r>
            <a:r>
              <a:rPr lang="fr-FR" sz="1400" b="1" baseline="30000" dirty="0" smtClean="0">
                <a:latin typeface="Calibri" pitchFamily="34" charset="0"/>
                <a:cs typeface="Calibri" pitchFamily="34" charset="0"/>
              </a:rPr>
              <a:t>f: </a:t>
            </a:r>
            <a:r>
              <a:rPr lang="fr-FR" sz="1400" b="1" baseline="30000" dirty="0">
                <a:latin typeface="Calibri" pitchFamily="34" charset="0"/>
                <a:cs typeface="Calibri" pitchFamily="34" charset="0"/>
              </a:rPr>
              <a:t>+49 (0) 5205 87 </a:t>
            </a:r>
            <a:r>
              <a:rPr lang="fr-FR" sz="1400" b="1" baseline="30000" dirty="0" smtClean="0">
                <a:latin typeface="Calibri" pitchFamily="34" charset="0"/>
                <a:cs typeface="Calibri" pitchFamily="34" charset="0"/>
              </a:rPr>
              <a:t>963-50        e</a:t>
            </a:r>
            <a:r>
              <a:rPr lang="de-DE" sz="1400" b="1" baseline="30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1400" b="1" baseline="30000" dirty="0" smtClean="0">
                <a:latin typeface="Calibri" pitchFamily="34" charset="0"/>
                <a:cs typeface="Calibri" pitchFamily="34" charset="0"/>
                <a:hlinkClick r:id="rId4"/>
              </a:rPr>
              <a:t>info@vlmgmbh.de</a:t>
            </a:r>
            <a:r>
              <a:rPr lang="de-DE" sz="1400" b="1" baseline="3000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de-DE" sz="1400" b="1" baseline="30000" dirty="0" smtClean="0">
                <a:latin typeface="Calibri" pitchFamily="34" charset="0"/>
                <a:cs typeface="Calibri" pitchFamily="34" charset="0"/>
                <a:hlinkClick r:id="rId5"/>
              </a:rPr>
              <a:t>www.vlmgmbh.de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13391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336" y="692342"/>
            <a:ext cx="4304183" cy="25931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"/>
            <a:ext cx="8748464" cy="666962"/>
          </a:xfrm>
        </p:spPr>
        <p:txBody>
          <a:bodyPr/>
          <a:lstStyle/>
          <a:p>
            <a:r>
              <a:rPr lang="ru-RU" sz="3500" dirty="0" smtClean="0"/>
              <a:t>Инновация – 5-сенсорная технология</a:t>
            </a:r>
            <a:endParaRPr lang="en-GB" sz="35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1081184"/>
            <a:ext cx="4248473" cy="168498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63500" dir="2700000" algn="tl" rotWithShape="0">
              <a:schemeClr val="tx1">
                <a:lumMod val="85000"/>
                <a:alpha val="40000"/>
              </a:schemeClr>
            </a:outerShdw>
          </a:effectLst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0" sz="3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74625" indent="-174625">
              <a:spcBef>
                <a:spcPts val="3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передвижной сенсор рядом с образцом</a:t>
            </a:r>
            <a:endParaRPr lang="en-GB" sz="1400" i="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ts val="3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температурный сенсор над полом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ts val="3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температурный сенсор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в непосредственной близости от задней стенки для контроля нагревателя задней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стенки</a:t>
            </a:r>
          </a:p>
          <a:p>
            <a:pPr marL="174625" indent="-174625">
              <a:spcBef>
                <a:spcPts val="3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температурный сенсор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под крышей для контроля конденсации</a:t>
            </a:r>
          </a:p>
          <a:p>
            <a:pPr marL="174625" indent="-174625">
              <a:spcBef>
                <a:spcPts val="3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температурный сенсор</a:t>
            </a:r>
            <a:r>
              <a:rPr lang="en-GB" sz="14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в воздуховоде за радиатором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7544" y="3608665"/>
            <a:ext cx="8496944" cy="907301"/>
          </a:xfrm>
          <a:prstGeom prst="rect">
            <a:avLst/>
          </a:prstGeom>
          <a:ln>
            <a:noFill/>
          </a:ln>
          <a:effectLst>
            <a:outerShdw blurRad="63500" dir="2700000" algn="tl" rotWithShape="0">
              <a:schemeClr val="tx1">
                <a:lumMod val="85000"/>
                <a:alpha val="40000"/>
              </a:schemeClr>
            </a:outerShdw>
          </a:effectLst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0" sz="3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Близость датчиков для каждого из регулируемых нагревательных элементов MICANITE обеспечивает очень быстрое реагирование на изменения температуры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. Результатом 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является очень чувствительная система контроля температуры, которая гарантирует очень небольшие допустимые отклонения в зоне образца. Это необходимо для точного регулирования относительной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влажности, зависящей от температуры.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0163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❶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265365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❷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4448" y="248026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❺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0256" y="178570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❸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74878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❹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9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29863"/>
            <a:ext cx="5904656" cy="3772809"/>
          </a:xfrm>
        </p:spPr>
        <p:txBody>
          <a:bodyPr>
            <a:normAutofit fontScale="85000" lnSpcReduction="10000"/>
          </a:bodyPr>
          <a:lstStyle/>
          <a:p>
            <a:pPr marL="177800" indent="-177800"/>
            <a:r>
              <a:rPr lang="ru-RU" sz="1400" i="0" dirty="0">
                <a:latin typeface="Calibri" pitchFamily="34" charset="0"/>
                <a:cs typeface="Calibri" pitchFamily="34" charset="0"/>
              </a:rPr>
              <a:t>Цветной дисплей, сенсорный экран, интерфейс </a:t>
            </a:r>
            <a:r>
              <a:rPr lang="ru-RU" sz="1400" i="0" dirty="0" err="1">
                <a:latin typeface="Calibri" pitchFamily="34" charset="0"/>
                <a:cs typeface="Calibri" pitchFamily="34" charset="0"/>
              </a:rPr>
              <a:t>Windows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CE</a:t>
            </a:r>
          </a:p>
          <a:p>
            <a:pPr marL="177800" indent="-177800"/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Простое управление операциями с помощью меню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  <a:p>
            <a:pPr marL="177800" indent="-177800"/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Защищенные 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паролем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три уровня 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доступа, лог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входов</a:t>
            </a:r>
          </a:p>
          <a:p>
            <a:pPr marL="177800" indent="-177800"/>
            <a:r>
              <a:rPr lang="ru-RU" sz="1400" i="0" dirty="0">
                <a:latin typeface="Calibri" pitchFamily="34" charset="0"/>
                <a:cs typeface="Calibri" pitchFamily="34" charset="0"/>
              </a:rPr>
              <a:t>Высокая производительность программного </a:t>
            </a:r>
            <a:r>
              <a:rPr lang="en-GB" sz="1400" i="0" dirty="0">
                <a:latin typeface="Calibri" pitchFamily="34" charset="0"/>
                <a:cs typeface="Calibri" pitchFamily="34" charset="0"/>
              </a:rPr>
              <a:t>PID-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контроллера</a:t>
            </a:r>
            <a:endParaRPr lang="en-GB" sz="1400" i="0" dirty="0" smtClean="0">
              <a:latin typeface="Calibri" pitchFamily="34" charset="0"/>
              <a:cs typeface="Calibri" pitchFamily="34" charset="0"/>
            </a:endParaRPr>
          </a:p>
          <a:p>
            <a:pPr marL="177800" indent="-177800"/>
            <a:r>
              <a:rPr lang="ru-RU" sz="1400" i="0" dirty="0">
                <a:latin typeface="Calibri" pitchFamily="34" charset="0"/>
                <a:cs typeface="Calibri" pitchFamily="34" charset="0"/>
              </a:rPr>
              <a:t>Температурная стабильность (с течением времени)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 &lt;± 0.5 °C</a:t>
            </a:r>
          </a:p>
          <a:p>
            <a:pPr marL="177800" indent="-177800"/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Постоянная влажность 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± </a:t>
            </a:r>
            <a:r>
              <a:rPr lang="en-GB" sz="1400" i="0" dirty="0">
                <a:latin typeface="Calibri" pitchFamily="34" charset="0"/>
                <a:cs typeface="Calibri" pitchFamily="34" charset="0"/>
              </a:rPr>
              <a:t>1% 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с течением времени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  <a:p>
            <a:pPr marL="177800" indent="-177800"/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Дистанционное управление</a:t>
            </a:r>
          </a:p>
          <a:p>
            <a:pPr marL="177800" indent="-177800"/>
            <a:r>
              <a:rPr lang="ru-RU" sz="1400" i="0" dirty="0" err="1">
                <a:latin typeface="Calibri" pitchFamily="34" charset="0"/>
                <a:cs typeface="Calibri" pitchFamily="34" charset="0"/>
              </a:rPr>
              <a:t>Ethernet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-интерфейс для интеграции в локальную сеть или легкой передачи данных (результатов тестирования) на PC для дальнейшей обработки и анализа (MS </a:t>
            </a:r>
            <a:r>
              <a:rPr lang="ru-RU" sz="1400" i="0" dirty="0" err="1">
                <a:latin typeface="Calibri" pitchFamily="34" charset="0"/>
                <a:cs typeface="Calibri" pitchFamily="34" charset="0"/>
              </a:rPr>
              <a:t>Excel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  <a:p>
            <a:pPr marL="177800" indent="-177800"/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Лог сигналов тревоги</a:t>
            </a:r>
          </a:p>
          <a:p>
            <a:pPr marL="177800" indent="-177800"/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Настройка линейного изменения температуры и влажности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  <a:p>
            <a:pPr marL="177800" indent="-177800"/>
            <a:r>
              <a:rPr lang="ru-RU" sz="1400" i="0" dirty="0">
                <a:latin typeface="Calibri" pitchFamily="34" charset="0"/>
                <a:cs typeface="Calibri" pitchFamily="34" charset="0"/>
              </a:rPr>
              <a:t>Программируемое отложенное начало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испытаний</a:t>
            </a:r>
          </a:p>
          <a:p>
            <a:pPr marL="177800" indent="-177800"/>
            <a:r>
              <a:rPr lang="ru-RU" sz="1400" i="0" dirty="0">
                <a:latin typeface="Calibri" pitchFamily="34" charset="0"/>
                <a:cs typeface="Calibri" pitchFamily="34" charset="0"/>
              </a:rPr>
              <a:t>Программируемые модули, в том числе внешний блок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кондиционирования</a:t>
            </a:r>
          </a:p>
          <a:p>
            <a:pPr marL="177800" indent="-177800"/>
            <a:r>
              <a:rPr lang="ru-RU" sz="1400" i="0" dirty="0">
                <a:latin typeface="Calibri" pitchFamily="34" charset="0"/>
                <a:cs typeface="Calibri" pitchFamily="34" charset="0"/>
              </a:rPr>
              <a:t>Настраиваемые параметры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процесса</a:t>
            </a:r>
          </a:p>
          <a:p>
            <a:pPr marL="177800" indent="-177800"/>
            <a:r>
              <a:rPr lang="ru-RU" sz="1400" i="0" dirty="0">
                <a:latin typeface="Calibri" pitchFamily="34" charset="0"/>
                <a:cs typeface="Calibri" pitchFamily="34" charset="0"/>
              </a:rPr>
              <a:t>Представление аналоговых значений, температуры, влажности и т.д.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4270"/>
            <a:ext cx="8568952" cy="666962"/>
          </a:xfrm>
        </p:spPr>
        <p:txBody>
          <a:bodyPr/>
          <a:lstStyle/>
          <a:p>
            <a:r>
              <a:rPr lang="ru-RU" dirty="0" smtClean="0"/>
              <a:t>Удобный контроль за процессом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146" y="1203598"/>
            <a:ext cx="1958055" cy="29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0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 flipV="1">
            <a:off x="7736840" y="886763"/>
            <a:ext cx="0" cy="13391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00192" y="865587"/>
            <a:ext cx="0" cy="2807886"/>
          </a:xfrm>
          <a:prstGeom prst="line">
            <a:avLst/>
          </a:prstGeom>
          <a:ln w="38100">
            <a:solidFill>
              <a:srgbClr val="3D0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04" y="1470027"/>
            <a:ext cx="3181296" cy="3110746"/>
          </a:xfrm>
        </p:spPr>
        <p:txBody>
          <a:bodyPr>
            <a:noAutofit/>
          </a:bodyPr>
          <a:lstStyle/>
          <a:p>
            <a:pPr marL="176213" indent="-176213"/>
            <a:r>
              <a:rPr lang="ru-RU" sz="1600" i="0" dirty="0">
                <a:latin typeface="Calibri" pitchFamily="34" charset="0"/>
                <a:cs typeface="Calibri" pitchFamily="34" charset="0"/>
              </a:rPr>
              <a:t>Высокая гибкость в настройке последовательности тестов при проведении комбинированных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испытаний</a:t>
            </a:r>
          </a:p>
          <a:p>
            <a:pPr marL="176213" indent="-176213"/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На заводе предустановлены 17 сегментов тестирования</a:t>
            </a:r>
            <a:endParaRPr lang="en-GB" sz="1600" i="0" dirty="0" smtClean="0">
              <a:latin typeface="Calibri" pitchFamily="34" charset="0"/>
              <a:cs typeface="Calibri" pitchFamily="34" charset="0"/>
            </a:endParaRPr>
          </a:p>
          <a:p>
            <a:pPr marL="176213" indent="-176213"/>
            <a:r>
              <a:rPr lang="ru-RU" sz="1600" i="0" dirty="0">
                <a:latin typeface="Calibri" pitchFamily="34" charset="0"/>
                <a:cs typeface="Calibri" pitchFamily="34" charset="0"/>
              </a:rPr>
              <a:t>Различные параметры (температура, время, задержки, линейное изменение) могут быть заданы пользователем для каждого сегмента тестирования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90187"/>
            <a:ext cx="7772400" cy="731769"/>
          </a:xfrm>
        </p:spPr>
        <p:txBody>
          <a:bodyPr/>
          <a:lstStyle/>
          <a:p>
            <a:r>
              <a:rPr lang="ru-RU" sz="3600" dirty="0"/>
              <a:t>Высокая операционная гибкость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3923928" y="1016377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Солевой туман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+</a:t>
            </a:r>
            <a:r>
              <a:rPr lang="en-GB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35 °C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ISO 9227 NSS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1340413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Солевой туман 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GB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50 °C</a:t>
            </a:r>
          </a:p>
          <a:p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ISO 9227 CASS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1664449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Солевой туман </a:t>
            </a:r>
            <a:endParaRPr lang="ru-RU" sz="8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8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Prohesion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test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928" y="1988485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Конденсация влаги</a:t>
            </a:r>
            <a:endParaRPr lang="en-US" sz="8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ISO 6270-2 CH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3928" y="2312521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Вентилирование </a:t>
            </a:r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 влагой</a:t>
            </a:r>
            <a:endParaRPr lang="en-US" sz="8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ISO 6270-2 AHT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3928" y="2636557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Охлаждение до комнатной темп. С влагой в камере </a:t>
            </a:r>
            <a:r>
              <a:rPr lang="en-US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ISO 6270-2 AT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928" y="2960593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Охлаждение до комнатной темп. С влагой в камере </a:t>
            </a:r>
            <a:r>
              <a:rPr lang="en-US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ISO 6270-2 AT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3928" y="3284629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Охлаждение до комнатной темп. </a:t>
            </a:r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без влаги </a:t>
            </a:r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 камере 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VW PV 1210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3928" y="3608665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Принудительная сушка до 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+80 </a:t>
            </a:r>
            <a:r>
              <a:rPr lang="en-GB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°</a:t>
            </a:r>
            <a:r>
              <a:rPr lang="en-GB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3932701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Регулируемая относительная влажность 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&lt; 20% </a:t>
            </a:r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до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95%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3928" y="4256737"/>
            <a:ext cx="1656184" cy="259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Прямой впрыск раствора без сжатого </a:t>
            </a:r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воздуха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3928" y="4580773"/>
            <a:ext cx="1656184" cy="367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Вентилирование с помощью модуля кондиционирования 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23/50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3246209" y="1281132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СЕГМЕНТЫ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6084168" y="1016377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ШАГ </a:t>
            </a:r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4168" y="1340413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ШАГ </a:t>
            </a:r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4168" y="1664449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ШАГ 3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84168" y="1988485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ШАГ 4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4168" y="2312521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ШАГ 5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4168" y="2636557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ШАГ 6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4168" y="2960593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ШАГ 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84168" y="3284629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84168" y="3608665"/>
            <a:ext cx="864096" cy="25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КОНЕЦ ТЕСТА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610028" y="113759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ШАГИ</a:t>
            </a:r>
            <a:endParaRPr lang="en-GB" sz="1400" dirty="0"/>
          </a:p>
        </p:txBody>
      </p:sp>
      <p:sp>
        <p:nvSpPr>
          <p:cNvPr id="31" name="Rectangle 30"/>
          <p:cNvSpPr/>
          <p:nvPr/>
        </p:nvSpPr>
        <p:spPr>
          <a:xfrm>
            <a:off x="7452320" y="951484"/>
            <a:ext cx="1656184" cy="3889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Охлаждение камеры, очистка стен холодной деминерализованной водой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52320" y="1402093"/>
            <a:ext cx="1656184" cy="2592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Наполнение камеры теплой водой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72195" y="1761660"/>
            <a:ext cx="1656184" cy="3240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Очистка с помощью сжатого воздуха, выдувается солевой туман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46757" y="2225863"/>
            <a:ext cx="1656184" cy="3458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Функция перехода вперед / назад для повторения сегментов тестирования</a:t>
            </a:r>
            <a:endParaRPr lang="en-GB" sz="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5923697" y="2201590"/>
            <a:ext cx="2788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ФУНКЦИОНАЛЬНЫЕ СЕГМЕНТЫ</a:t>
            </a:r>
            <a:endParaRPr lang="en-GB" sz="14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508104" y="886763"/>
            <a:ext cx="0" cy="3823625"/>
          </a:xfrm>
          <a:prstGeom prst="line">
            <a:avLst/>
          </a:prstGeom>
          <a:ln w="38100">
            <a:solidFill>
              <a:srgbClr val="3D0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508104" y="877377"/>
            <a:ext cx="812952" cy="0"/>
          </a:xfrm>
          <a:prstGeom prst="line">
            <a:avLst/>
          </a:prstGeom>
          <a:ln w="38100">
            <a:solidFill>
              <a:srgbClr val="3D0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876257" y="885543"/>
            <a:ext cx="864097" cy="122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876256" y="886763"/>
            <a:ext cx="0" cy="278671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56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7535"/>
            <a:ext cx="8280920" cy="4138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537348"/>
          </a:xfrm>
        </p:spPr>
        <p:txBody>
          <a:bodyPr/>
          <a:lstStyle/>
          <a:p>
            <a:r>
              <a:rPr lang="ru-RU" sz="3600" dirty="0" smtClean="0"/>
              <a:t>Тест </a:t>
            </a:r>
            <a:r>
              <a:rPr lang="en-US" sz="3600" dirty="0" smtClean="0"/>
              <a:t>ECC1 </a:t>
            </a:r>
            <a:r>
              <a:rPr lang="ru-RU" sz="3600" dirty="0" smtClean="0"/>
              <a:t>- Результаты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47986" y="2766172"/>
            <a:ext cx="670047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Тест </a:t>
            </a:r>
            <a:r>
              <a:rPr lang="ru-RU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Renault</a:t>
            </a:r>
            <a:r>
              <a:rPr lang="ru-RU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ECC1 особенно требователен к испытательному оборудованию. Он требует, чтобы температура поддерживалась на постоянном уровне </a:t>
            </a:r>
            <a:r>
              <a:rPr lang="ru-RU" sz="1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35 °С </a:t>
            </a:r>
            <a:r>
              <a:rPr lang="ru-RU" sz="1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точностью ± </a:t>
            </a:r>
            <a:r>
              <a:rPr lang="ru-RU" sz="1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0,8 °С </a:t>
            </a:r>
            <a:r>
              <a:rPr lang="ru-RU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при относительной влажности от 55% до 90% RH.</a:t>
            </a:r>
          </a:p>
          <a:p>
            <a:pPr>
              <a:spcBef>
                <a:spcPts val="300"/>
              </a:spcBef>
            </a:pPr>
            <a:r>
              <a:rPr lang="ru-RU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Этот график показывает результаты теста ECC1 при проведении его в камере </a:t>
            </a:r>
            <a:r>
              <a:rPr lang="ru-RU" sz="1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MultiCORR</a:t>
            </a:r>
            <a:r>
              <a:rPr lang="ru-RU" sz="1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® </a:t>
            </a:r>
            <a:r>
              <a:rPr lang="ru-RU" sz="1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1000-FL и доказывает, что оборудование отвечает требованиям ECC1.</a:t>
            </a:r>
            <a:endParaRPr lang="en-GB" sz="1000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4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7535"/>
            <a:ext cx="8280920" cy="41563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7624" y="-20538"/>
            <a:ext cx="7560840" cy="666962"/>
          </a:xfrm>
        </p:spPr>
        <p:txBody>
          <a:bodyPr/>
          <a:lstStyle/>
          <a:p>
            <a:r>
              <a:rPr lang="ru-RU" sz="3600" dirty="0" smtClean="0"/>
              <a:t>Тест </a:t>
            </a:r>
            <a:r>
              <a:rPr lang="en-US" sz="3600" dirty="0" smtClean="0"/>
              <a:t>MAXI</a:t>
            </a:r>
            <a:r>
              <a:rPr lang="ru-RU" sz="3600" dirty="0" smtClean="0"/>
              <a:t> </a:t>
            </a:r>
            <a:r>
              <a:rPr lang="en-US" sz="3600" dirty="0" smtClean="0"/>
              <a:t>-</a:t>
            </a:r>
            <a:r>
              <a:rPr lang="ru-RU" sz="3600" dirty="0" smtClean="0"/>
              <a:t> Результаты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673473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Тест "</a:t>
            </a:r>
            <a:r>
              <a:rPr lang="ru-RU" sz="11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Maxi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" доказывает, что даже самые экстремальные изменения климатических условий возможны </a:t>
            </a:r>
            <a:endParaRPr lang="ru-RU" sz="1100" b="1" dirty="0" smtClean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(с 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высокой точностью и </a:t>
            </a:r>
            <a:r>
              <a:rPr lang="ru-RU" sz="11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воспроизводимостью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) в большой испытательной камере, такой как </a:t>
            </a:r>
            <a:r>
              <a:rPr lang="ru-RU" sz="11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MultiCORR</a:t>
            </a:r>
            <a:r>
              <a:rPr lang="ru-RU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® 1000-FL.</a:t>
            </a:r>
            <a:endParaRPr lang="en-GB" sz="1100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9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1988486"/>
            <a:ext cx="4680520" cy="861384"/>
          </a:xfrm>
        </p:spPr>
        <p:txBody>
          <a:bodyPr/>
          <a:lstStyle/>
          <a:p>
            <a:r>
              <a:rPr lang="ru-RU" dirty="0" smtClean="0"/>
              <a:t>Спасибо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98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15566"/>
            <a:ext cx="8424936" cy="2354662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Компания основана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			           		        1999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CEO:						 Hans-Ulrich Vogler 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CTO:				     		        Josef  Schubert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Миссия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54914" lvl="1" indent="0">
              <a:spcBef>
                <a:spcPts val="600"/>
              </a:spcBef>
              <a:buNone/>
            </a:pPr>
            <a:r>
              <a:rPr lang="en-GB" sz="1900" i="1" dirty="0" smtClean="0"/>
              <a:t>“</a:t>
            </a:r>
            <a:r>
              <a:rPr lang="ru-RU" sz="1900" i="1" dirty="0"/>
              <a:t>Совместная работа с клиентами для того, чтобы удовлетворять и превосходить их самые высокие ожидания в отношении </a:t>
            </a:r>
            <a:r>
              <a:rPr lang="ru-RU" sz="1900" b="1" i="1" dirty="0"/>
              <a:t>точности</a:t>
            </a:r>
            <a:r>
              <a:rPr lang="ru-RU" sz="1900" i="1" dirty="0"/>
              <a:t>, </a:t>
            </a:r>
            <a:r>
              <a:rPr lang="ru-RU" sz="1900" b="1" i="1" dirty="0" err="1"/>
              <a:t>воспроизводимости</a:t>
            </a:r>
            <a:r>
              <a:rPr lang="ru-RU" sz="1900" i="1" dirty="0"/>
              <a:t> и </a:t>
            </a:r>
            <a:r>
              <a:rPr lang="ru-RU" sz="1900" b="1" i="1" dirty="0"/>
              <a:t>эффективности</a:t>
            </a:r>
            <a:r>
              <a:rPr lang="ru-RU" sz="1900" i="1" dirty="0"/>
              <a:t> испытаний на коррозионную устойчивость и сделать надежными результаты </a:t>
            </a:r>
            <a:r>
              <a:rPr lang="ru-RU" sz="1900" i="1" dirty="0" smtClean="0"/>
              <a:t>измерений.</a:t>
            </a:r>
            <a:endParaRPr lang="en-GB" sz="1900" i="1" dirty="0" smtClean="0"/>
          </a:p>
          <a:p>
            <a:pPr marL="454914" lvl="1" indent="0">
              <a:spcBef>
                <a:spcPts val="600"/>
              </a:spcBef>
              <a:buNone/>
            </a:pPr>
            <a:r>
              <a:rPr lang="ru-RU" sz="1900" i="1" dirty="0"/>
              <a:t>Весь ассортимент продукции VLM был разработан для проведения лабораторных испытаний в соответствии с </a:t>
            </a:r>
            <a:r>
              <a:rPr lang="ru-RU" sz="1900" i="1" dirty="0" smtClean="0"/>
              <a:t>современными </a:t>
            </a:r>
            <a:r>
              <a:rPr lang="ru-RU" sz="1900" i="1" dirty="0"/>
              <a:t>международными стандартами</a:t>
            </a:r>
            <a:r>
              <a:rPr lang="en-GB" sz="1900" i="1" dirty="0" smtClean="0"/>
              <a:t>.”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5736" y="109077"/>
            <a:ext cx="4650160" cy="602155"/>
          </a:xfrm>
        </p:spPr>
        <p:txBody>
          <a:bodyPr/>
          <a:lstStyle/>
          <a:p>
            <a:r>
              <a:rPr lang="ru-RU" dirty="0" smtClean="0"/>
              <a:t>Краткая история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435846"/>
            <a:ext cx="2099521" cy="141584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5847"/>
            <a:ext cx="2095616" cy="141584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35846"/>
            <a:ext cx="2099520" cy="14158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90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E:\VLM\Photos Climate Chases\MulticorrS\mc4\mc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595" y="3147814"/>
            <a:ext cx="7951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37"/>
            <a:ext cx="5833464" cy="569029"/>
          </a:xfrm>
        </p:spPr>
        <p:txBody>
          <a:bodyPr>
            <a:noAutofit/>
          </a:bodyPr>
          <a:lstStyle/>
          <a:p>
            <a:r>
              <a:rPr lang="ru-RU" sz="3200" dirty="0" smtClean="0"/>
              <a:t>Группы продуктов </a:t>
            </a:r>
            <a:r>
              <a:rPr lang="en-US" sz="3200" dirty="0" smtClean="0"/>
              <a:t>VLM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DCA1-4C36-4599-9448-01D766E9085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75856" y="627534"/>
            <a:ext cx="2448272" cy="418572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0" sz="3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SzPct val="80000"/>
              <a:buNone/>
            </a:pP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Термостаты в металлических корпусах 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(MBT)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и испарители 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(EVA)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для лабораторного применения в следующих областях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174625" indent="-174625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Биохимия</a:t>
            </a:r>
            <a:endParaRPr lang="en-US" sz="1000" i="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Молекулярная Биология</a:t>
            </a:r>
            <a:endParaRPr lang="en-US" sz="1000" i="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Аналитическая Химия</a:t>
            </a:r>
            <a:endParaRPr lang="en-US" sz="1000" i="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Испытания материалов</a:t>
            </a:r>
            <a:endParaRPr lang="en-US" sz="1000" i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200"/>
              </a:spcBef>
              <a:buSzPct val="80000"/>
              <a:buNone/>
            </a:pP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Основные особенности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182563" indent="-182563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Высокоточный контроль температуры от </a:t>
            </a:r>
            <a:r>
              <a:rPr lang="en-US" sz="1000" i="0" dirty="0" smtClean="0">
                <a:latin typeface="Calibri" pitchFamily="34" charset="0"/>
                <a:cs typeface="Calibri" pitchFamily="34" charset="0"/>
              </a:rPr>
              <a:t>130 °C </a:t>
            </a: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до</a:t>
            </a:r>
            <a:r>
              <a:rPr lang="en-US" sz="1000" i="0" dirty="0" smtClean="0">
                <a:latin typeface="Calibri" pitchFamily="34" charset="0"/>
                <a:cs typeface="Calibri" pitchFamily="34" charset="0"/>
              </a:rPr>
              <a:t> 500 °C</a:t>
            </a:r>
          </a:p>
          <a:p>
            <a:pPr marL="182563" indent="-182563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Удобство и надежность</a:t>
            </a:r>
            <a:endParaRPr lang="en-US" sz="1000" i="0" dirty="0" smtClean="0"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Быстрый разогрев</a:t>
            </a:r>
            <a:endParaRPr lang="en-US" sz="1000" i="0" dirty="0" smtClean="0"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ts val="200"/>
              </a:spcBef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До 5 лет гарантии</a:t>
            </a:r>
            <a:endParaRPr lang="en-US" sz="1000" i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151412" y="622657"/>
            <a:ext cx="2448272" cy="4176464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0" sz="3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SzPct val="80000"/>
              <a:buNone/>
            </a:pPr>
            <a:r>
              <a:rPr lang="ru-RU" sz="1000" b="1" dirty="0">
                <a:latin typeface="Calibri" pitchFamily="34" charset="0"/>
                <a:cs typeface="Calibri" pitchFamily="34" charset="0"/>
              </a:rPr>
              <a:t>Лабораторное оборудование и расходные материалы. Это торговый бизнес, основанный на продаже через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каталог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Расходные материалы для лабораторий</a:t>
            </a:r>
            <a:r>
              <a:rPr lang="en-GB" sz="1000" i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химические вещества</a:t>
            </a:r>
            <a:r>
              <a:rPr lang="en-GB" sz="1000" i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82563" indent="-182563">
              <a:buClr>
                <a:srgbClr val="C00000"/>
              </a:buClr>
              <a:buSzPct val="80000"/>
            </a:pPr>
            <a:r>
              <a:rPr lang="ru-RU" sz="1000" i="0" dirty="0">
                <a:latin typeface="Calibri" pitchFamily="34" charset="0"/>
                <a:cs typeface="Calibri" pitchFamily="34" charset="0"/>
              </a:rPr>
              <a:t>Лабораторные приборы для функционального </a:t>
            </a: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тестирования</a:t>
            </a:r>
          </a:p>
          <a:p>
            <a:pPr marL="182563" indent="-182563">
              <a:buClr>
                <a:srgbClr val="C00000"/>
              </a:buClr>
              <a:buSzPct val="80000"/>
            </a:pP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Оборудование для безопасности / защиты</a:t>
            </a:r>
            <a:endParaRPr lang="en-GB" sz="1000" i="0" dirty="0" smtClean="0">
              <a:latin typeface="Calibri" pitchFamily="34" charset="0"/>
              <a:cs typeface="Calibri" pitchFamily="34" charset="0"/>
            </a:endParaRPr>
          </a:p>
          <a:p>
            <a:pPr marL="182563" indent="-182563">
              <a:buClr>
                <a:srgbClr val="C00000"/>
              </a:buClr>
              <a:buSzPct val="80000"/>
            </a:pPr>
            <a:r>
              <a:rPr lang="ru-RU" sz="1000" i="0" dirty="0">
                <a:latin typeface="Calibri" pitchFamily="34" charset="0"/>
                <a:cs typeface="Calibri" pitchFamily="34" charset="0"/>
              </a:rPr>
              <a:t>Ионообменники для очистки </a:t>
            </a:r>
            <a:r>
              <a:rPr lang="ru-RU" sz="1000" i="0" dirty="0" smtClean="0">
                <a:latin typeface="Calibri" pitchFamily="34" charset="0"/>
                <a:cs typeface="Calibri" pitchFamily="34" charset="0"/>
              </a:rPr>
              <a:t>воды</a:t>
            </a:r>
          </a:p>
          <a:p>
            <a:pPr marL="182563" indent="-182563">
              <a:buClr>
                <a:srgbClr val="C00000"/>
              </a:buClr>
              <a:buSzPct val="80000"/>
            </a:pPr>
            <a:r>
              <a:rPr lang="ru-RU" sz="1000" i="0" dirty="0">
                <a:latin typeface="Calibri" pitchFamily="34" charset="0"/>
                <a:cs typeface="Calibri" pitchFamily="34" charset="0"/>
              </a:rPr>
              <a:t>Оборудование для </a:t>
            </a:r>
            <a:r>
              <a:rPr lang="ru-RU" sz="1000" i="0" dirty="0" err="1">
                <a:latin typeface="Calibri" pitchFamily="34" charset="0"/>
                <a:cs typeface="Calibri" pitchFamily="34" charset="0"/>
              </a:rPr>
              <a:t>пробоподготовки</a:t>
            </a:r>
            <a:endParaRPr lang="en-GB" sz="1000" i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75806"/>
            <a:ext cx="854569" cy="137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8" y="3147814"/>
            <a:ext cx="1085951" cy="9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91830"/>
            <a:ext cx="1440160" cy="12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E:\VLM\Photos Climate Chases\MulticorrS\mc35\mc35_1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224" y="3914877"/>
            <a:ext cx="1089483" cy="8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5536" y="627534"/>
            <a:ext cx="2448272" cy="4104457"/>
          </a:xfrm>
          <a:ln>
            <a:solidFill>
              <a:schemeClr val="bg2"/>
            </a:solidFill>
          </a:ln>
          <a:effectLst/>
        </p:spPr>
        <p:txBody>
          <a:bodyPr>
            <a:normAutofit/>
          </a:bodyPr>
          <a:lstStyle/>
          <a:p>
            <a:pPr marL="68580" indent="0">
              <a:spcBef>
                <a:spcPts val="200"/>
              </a:spcBef>
              <a:buSzPct val="80000"/>
              <a:buNone/>
            </a:pP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Камеры для проведения испытаний на коррозионную стойкость </a:t>
            </a:r>
            <a:r>
              <a:rPr lang="en-US" sz="1000" b="1" dirty="0" err="1" smtClean="0">
                <a:latin typeface="Calibri" pitchFamily="34" charset="0"/>
                <a:cs typeface="Calibri" pitchFamily="34" charset="0"/>
              </a:rPr>
              <a:t>MultiCORR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объем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 400L-3500L)</a:t>
            </a:r>
          </a:p>
          <a:p>
            <a:pPr marL="68580" indent="0">
              <a:spcBef>
                <a:spcPts val="200"/>
              </a:spcBef>
              <a:buSzPct val="80000"/>
              <a:buNone/>
            </a:pP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Отрасли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40030" indent="-171450">
              <a:spcBef>
                <a:spcPts val="200"/>
              </a:spcBef>
              <a:buSzPct val="80000"/>
            </a:pPr>
            <a:r>
              <a:rPr lang="ru-RU" sz="900" dirty="0" smtClean="0">
                <a:latin typeface="Calibri" pitchFamily="34" charset="0"/>
                <a:cs typeface="Calibri" pitchFamily="34" charset="0"/>
              </a:rPr>
              <a:t>Автомобильная промышленность</a:t>
            </a: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marL="240030" indent="-171450">
              <a:spcBef>
                <a:spcPts val="200"/>
              </a:spcBef>
              <a:buSzPct val="80000"/>
            </a:pPr>
            <a:r>
              <a:rPr lang="ru-RU" sz="900" dirty="0">
                <a:latin typeface="Calibri" pitchFamily="34" charset="0"/>
                <a:cs typeface="Calibri" pitchFamily="34" charset="0"/>
              </a:rPr>
              <a:t>Электротехническая промышленность</a:t>
            </a: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marL="240030" indent="-171450">
              <a:spcBef>
                <a:spcPts val="200"/>
              </a:spcBef>
              <a:buSzPct val="80000"/>
            </a:pPr>
            <a:r>
              <a:rPr lang="ru-RU" sz="900" dirty="0" smtClean="0">
                <a:latin typeface="Calibri" pitchFamily="34" charset="0"/>
                <a:cs typeface="Calibri" pitchFamily="34" charset="0"/>
              </a:rPr>
              <a:t>Покрытия и краска</a:t>
            </a: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marL="240030" indent="-171450">
              <a:spcBef>
                <a:spcPts val="200"/>
              </a:spcBef>
              <a:buSzPct val="80000"/>
            </a:pPr>
            <a:r>
              <a:rPr lang="ru-RU" sz="900" dirty="0" smtClean="0">
                <a:latin typeface="Calibri" pitchFamily="34" charset="0"/>
                <a:cs typeface="Calibri" pitchFamily="34" charset="0"/>
              </a:rPr>
              <a:t>Химическая и биохимическая промышленность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68580" indent="0">
              <a:spcBef>
                <a:spcPts val="200"/>
              </a:spcBef>
              <a:buSzPct val="80000"/>
              <a:buNone/>
            </a:pP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Доступны следующие серии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182563" indent="-182563">
              <a:spcBef>
                <a:spcPts val="200"/>
              </a:spcBef>
              <a:buSzPct val="80000"/>
              <a:buFont typeface="Wingdings" pitchFamily="2" charset="2"/>
              <a:buChar char="q"/>
            </a:pPr>
            <a:r>
              <a:rPr lang="en-US" sz="900" b="1" dirty="0" smtClean="0">
                <a:latin typeface="Calibri" pitchFamily="34" charset="0"/>
                <a:cs typeface="Calibri" pitchFamily="34" charset="0"/>
              </a:rPr>
              <a:t>CON:</a:t>
            </a:r>
            <a:r>
              <a:rPr lang="en-US" sz="900" b="1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900" i="0" dirty="0" smtClean="0">
                <a:latin typeface="Calibri" pitchFamily="34" charset="0"/>
                <a:cs typeface="Calibri" pitchFamily="34" charset="0"/>
              </a:rPr>
              <a:t>высокая влажность</a:t>
            </a:r>
            <a:endParaRPr lang="en-US" sz="900" i="0" dirty="0" smtClean="0"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ts val="200"/>
              </a:spcBef>
              <a:buSzPct val="80000"/>
              <a:buFont typeface="Wingdings" pitchFamily="2" charset="2"/>
              <a:buChar char="q"/>
            </a:pPr>
            <a:r>
              <a:rPr lang="en-US" sz="900" b="1" dirty="0" smtClean="0">
                <a:latin typeface="Calibri" pitchFamily="34" charset="0"/>
                <a:cs typeface="Calibri" pitchFamily="34" charset="0"/>
              </a:rPr>
              <a:t>SAL:</a:t>
            </a:r>
            <a:r>
              <a:rPr lang="en-US" sz="900" b="1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900" i="0" dirty="0" smtClean="0">
                <a:latin typeface="Calibri" pitchFamily="34" charset="0"/>
                <a:cs typeface="Calibri" pitchFamily="34" charset="0"/>
              </a:rPr>
              <a:t>солевой туман</a:t>
            </a:r>
            <a:endParaRPr lang="en-US" sz="900" i="0" dirty="0" smtClean="0"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ts val="200"/>
              </a:spcBef>
              <a:buSzPct val="80000"/>
              <a:buFont typeface="Wingdings" pitchFamily="2" charset="2"/>
              <a:buChar char="q"/>
            </a:pPr>
            <a:r>
              <a:rPr lang="en-US" sz="900" b="1" dirty="0" smtClean="0">
                <a:latin typeface="Calibri" pitchFamily="34" charset="0"/>
                <a:cs typeface="Calibri" pitchFamily="34" charset="0"/>
              </a:rPr>
              <a:t>SAL-CON:</a:t>
            </a:r>
            <a:r>
              <a:rPr lang="en-US" sz="900" b="1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900" i="0" dirty="0" smtClean="0">
                <a:latin typeface="Calibri" pitchFamily="34" charset="0"/>
                <a:cs typeface="Calibri" pitchFamily="34" charset="0"/>
              </a:rPr>
              <a:t>комбинированный тест</a:t>
            </a:r>
            <a:endParaRPr lang="en-US" sz="900" i="0" dirty="0" smtClean="0"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ts val="200"/>
              </a:spcBef>
              <a:buSzPct val="80000"/>
              <a:buFont typeface="Wingdings" pitchFamily="2" charset="2"/>
              <a:buChar char="q"/>
            </a:pPr>
            <a:r>
              <a:rPr lang="en-US" sz="900" b="1" dirty="0" smtClean="0">
                <a:latin typeface="Calibri" pitchFamily="34" charset="0"/>
                <a:cs typeface="Calibri" pitchFamily="34" charset="0"/>
              </a:rPr>
              <a:t>CCT:</a:t>
            </a:r>
            <a:r>
              <a:rPr lang="en-US" sz="900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900" i="0" dirty="0" smtClean="0">
                <a:latin typeface="Calibri" pitchFamily="34" charset="0"/>
                <a:cs typeface="Calibri" pitchFamily="34" charset="0"/>
              </a:rPr>
              <a:t>циклический коррозийный тест</a:t>
            </a:r>
            <a:endParaRPr lang="en-US" sz="900" i="0" dirty="0" smtClean="0"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ts val="200"/>
              </a:spcBef>
              <a:buSzPct val="80000"/>
              <a:buFont typeface="Wingdings" pitchFamily="2" charset="2"/>
              <a:buChar char="q"/>
            </a:pPr>
            <a:r>
              <a:rPr lang="en-US" sz="900" b="1" dirty="0" smtClean="0">
                <a:latin typeface="Calibri" pitchFamily="34" charset="0"/>
                <a:cs typeface="Calibri" pitchFamily="34" charset="0"/>
              </a:rPr>
              <a:t>MF:</a:t>
            </a:r>
            <a:r>
              <a:rPr lang="en-US" sz="900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900" i="0" dirty="0" smtClean="0">
                <a:latin typeface="Calibri" pitchFamily="34" charset="0"/>
                <a:cs typeface="Calibri" pitchFamily="34" charset="0"/>
              </a:rPr>
              <a:t>для продвинутых</a:t>
            </a:r>
            <a:r>
              <a:rPr lang="en-US" sz="900" i="0" dirty="0" smtClean="0">
                <a:latin typeface="Calibri" pitchFamily="34" charset="0"/>
                <a:cs typeface="Calibri" pitchFamily="34" charset="0"/>
              </a:rPr>
              <a:t> CCT </a:t>
            </a:r>
          </a:p>
        </p:txBody>
      </p:sp>
    </p:spTree>
    <p:extLst>
      <p:ext uri="{BB962C8B-B14F-4D97-AF65-F5344CB8AC3E}">
        <p14:creationId xmlns:p14="http://schemas.microsoft.com/office/powerpoint/2010/main" xmlns="" val="15813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Соответствие всем основным стандартам </a:t>
            </a:r>
            <a:r>
              <a:rPr lang="ru-RU" dirty="0" smtClean="0"/>
              <a:t>испытаний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27" y="1563638"/>
            <a:ext cx="2198889" cy="3022752"/>
          </a:xfrm>
        </p:spPr>
        <p:txBody>
          <a:bodyPr>
            <a:noAutofit/>
          </a:bodyPr>
          <a:lstStyle/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VDA 621-415</a:t>
            </a: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CCT-1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VW PV 1210</a:t>
            </a: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DIN 50021 SS, ESS, CASS</a:t>
            </a: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DIN 53167</a:t>
            </a: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ASTM B117</a:t>
            </a: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MIL STD 202F</a:t>
            </a: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 err="1">
                <a:latin typeface="Calibri" pitchFamily="34" charset="0"/>
                <a:cs typeface="Calibri" pitchFamily="34" charset="0"/>
              </a:rPr>
              <a:t>Prohesion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BS 1224</a:t>
            </a:r>
          </a:p>
          <a:p>
            <a:pPr marL="182563" indent="-182563">
              <a:lnSpc>
                <a:spcPct val="120000"/>
              </a:lnSpc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BS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2011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DCA1-4C36-4599-9448-01D766E9085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65199" y="1558520"/>
            <a:ext cx="2467596" cy="277045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rgbClr val="C00000"/>
              </a:buClr>
              <a:buSzPct val="7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BS 3900 F4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BS 5466 Part I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BS 7479 Part I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AU 148 Part 2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DEF-STAN 133/14 (0755)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DEF STAN 1053 M. 24 &amp;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36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NFX 41 002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AS 21331 Section 3.1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SIS 1841190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JIS Z 2371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JIS H 8502</a:t>
            </a:r>
            <a:endParaRPr lang="en-GB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45519" y="1563638"/>
            <a:ext cx="2198889" cy="26984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rgbClr val="C00000"/>
              </a:buClr>
              <a:buSzPct val="7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JASCO M 6009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ISO 7253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ISO 3678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ISO 9227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DIN 50017 KK, KFW, KTW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DIN/BS EN ISO 6988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BS 3900 F2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BS 3900 F9</a:t>
            </a:r>
          </a:p>
          <a:p>
            <a:pPr marL="182563" indent="-182563">
              <a:spcBef>
                <a:spcPts val="200"/>
              </a:spcBef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ISO 6270-2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044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555526"/>
            <a:ext cx="8424936" cy="4176464"/>
          </a:xfrm>
        </p:spPr>
        <p:txBody>
          <a:bodyPr>
            <a:noAutofit/>
          </a:bodyPr>
          <a:lstStyle/>
          <a:p>
            <a:pPr marL="271463" indent="-271463">
              <a:buSzPct val="60000"/>
              <a:buFont typeface="Wingdings" pitchFamily="2" charset="2"/>
              <a:buChar char="q"/>
              <a:tabLst>
                <a:tab pos="3406775" algn="l"/>
              </a:tabLst>
            </a:pPr>
            <a:r>
              <a:rPr lang="ru-RU" sz="1350" i="0" dirty="0" smtClean="0">
                <a:latin typeface="Calibri" pitchFamily="34" charset="0"/>
                <a:cs typeface="Calibri" pitchFamily="34" charset="0"/>
              </a:rPr>
              <a:t>Больше 10 лет опыта в коррозионных испытаниях</a:t>
            </a:r>
            <a:endParaRPr lang="en-GB" sz="1350" i="0" dirty="0" smtClean="0"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i="0" dirty="0" smtClean="0">
                <a:latin typeface="Calibri" pitchFamily="34" charset="0"/>
                <a:cs typeface="Calibri" pitchFamily="34" charset="0"/>
              </a:rPr>
              <a:t>Уникальная технология </a:t>
            </a:r>
            <a:r>
              <a:rPr lang="en-US" sz="1350" i="0" dirty="0" err="1">
                <a:latin typeface="Calibri" pitchFamily="34" charset="0"/>
                <a:cs typeface="Calibri" pitchFamily="34" charset="0"/>
              </a:rPr>
              <a:t>MultiCORR</a:t>
            </a:r>
            <a:r>
              <a:rPr lang="en-US" sz="1350" i="0" dirty="0" smtClean="0">
                <a:latin typeface="Calibri" pitchFamily="34" charset="0"/>
                <a:cs typeface="Calibri" pitchFamily="34" charset="0"/>
              </a:rPr>
              <a:t>®</a:t>
            </a:r>
            <a:r>
              <a:rPr lang="ru-RU" sz="1350" i="0" dirty="0" smtClean="0">
                <a:latin typeface="Calibri" pitchFamily="34" charset="0"/>
                <a:cs typeface="Calibri" pitchFamily="34" charset="0"/>
              </a:rPr>
              <a:t>, разработанная в процессе постоянных инноваций и тесном сотрудничестве с клиентами</a:t>
            </a: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i="0" dirty="0">
                <a:latin typeface="Calibri" pitchFamily="34" charset="0"/>
                <a:cs typeface="Calibri" pitchFamily="34" charset="0"/>
              </a:rPr>
              <a:t>Самый полный ассортимент оборудования для коррозионных испытаний на </a:t>
            </a:r>
            <a:r>
              <a:rPr lang="ru-RU" sz="1350" i="0" dirty="0" smtClean="0">
                <a:latin typeface="Calibri" pitchFamily="34" charset="0"/>
                <a:cs typeface="Calibri" pitchFamily="34" charset="0"/>
              </a:rPr>
              <a:t>рынке</a:t>
            </a:r>
            <a:endParaRPr lang="en-US" sz="1350" i="0" dirty="0" smtClean="0">
              <a:latin typeface="Calibri" pitchFamily="34" charset="0"/>
              <a:cs typeface="Calibri" pitchFamily="34" charset="0"/>
            </a:endParaRPr>
          </a:p>
          <a:p>
            <a:pPr marL="449263" lvl="2" indent="-184150">
              <a:spcBef>
                <a:spcPts val="0"/>
              </a:spcBef>
              <a:buSzPct val="60000"/>
              <a:buFont typeface="Wingdings" pitchFamily="2" charset="2"/>
              <a:buChar char="§"/>
              <a:tabLst>
                <a:tab pos="3406775" algn="l"/>
              </a:tabLst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испытания солевым туманом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NaCl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49263" lvl="2" indent="-184150">
              <a:spcBef>
                <a:spcPts val="0"/>
              </a:spcBef>
              <a:buSzPct val="60000"/>
              <a:buFont typeface="Wingdings" pitchFamily="2" charset="2"/>
              <a:buChar char="§"/>
              <a:tabLst>
                <a:tab pos="3406775" algn="l"/>
              </a:tabLst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испытания контролируемой конденсацией влаги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температурой и влажностью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dirty="0">
                <a:latin typeface="Calibri" pitchFamily="34" charset="0"/>
                <a:cs typeface="Calibri" pitchFamily="34" charset="0"/>
              </a:rPr>
              <a:t>Модульная конструкция оборудования; устройство может расти вместе с потребностями </a:t>
            </a:r>
            <a:r>
              <a:rPr lang="ru-RU" sz="1350" dirty="0" smtClean="0">
                <a:latin typeface="Calibri" pitchFamily="34" charset="0"/>
                <a:cs typeface="Calibri" pitchFamily="34" charset="0"/>
              </a:rPr>
              <a:t>клиента</a:t>
            </a:r>
            <a:endParaRPr lang="en-US" sz="1350" dirty="0" smtClean="0"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dirty="0">
                <a:latin typeface="Calibri" pitchFamily="34" charset="0"/>
                <a:cs typeface="Calibri" pitchFamily="34" charset="0"/>
              </a:rPr>
              <a:t>Все оборудование изготовлено из экологически чистых и перерабатываемых материалов (</a:t>
            </a:r>
            <a:r>
              <a:rPr lang="ru-RU" sz="135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350" smtClean="0">
                <a:latin typeface="Calibri" pitchFamily="34" charset="0"/>
                <a:cs typeface="Calibri" pitchFamily="34" charset="0"/>
              </a:rPr>
              <a:t>соответ-ствии</a:t>
            </a:r>
            <a:r>
              <a:rPr lang="ru-RU" sz="1350" dirty="0" smtClean="0">
                <a:latin typeface="Calibri" pitchFamily="34" charset="0"/>
                <a:cs typeface="Calibri" pitchFamily="34" charset="0"/>
              </a:rPr>
              <a:t> с принципом «</a:t>
            </a:r>
            <a:r>
              <a:rPr lang="ru-RU" sz="1350" dirty="0">
                <a:latin typeface="Calibri" pitchFamily="34" charset="0"/>
                <a:cs typeface="Calibri" pitchFamily="34" charset="0"/>
              </a:rPr>
              <a:t>от истоков к истокам»)</a:t>
            </a:r>
            <a:endParaRPr lang="ru-RU" sz="1350" dirty="0" smtClean="0"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dirty="0">
                <a:latin typeface="Calibri" pitchFamily="34" charset="0"/>
                <a:cs typeface="Calibri" pitchFamily="34" charset="0"/>
              </a:rPr>
              <a:t>Мы предлагаем выкуп оборудования VLM, когда его жизнь подходит к </a:t>
            </a:r>
            <a:r>
              <a:rPr lang="ru-RU" sz="1350" dirty="0" smtClean="0">
                <a:latin typeface="Calibri" pitchFamily="34" charset="0"/>
                <a:cs typeface="Calibri" pitchFamily="34" charset="0"/>
              </a:rPr>
              <a:t>концу</a:t>
            </a:r>
            <a:r>
              <a:rPr lang="en-US" sz="1350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dirty="0">
                <a:latin typeface="Calibri" pitchFamily="34" charset="0"/>
                <a:cs typeface="Calibri" pitchFamily="34" charset="0"/>
              </a:rPr>
              <a:t>Все в одном месте (испытательное оборудование, приборы, расходные материалы для тестирования</a:t>
            </a:r>
            <a:r>
              <a:rPr lang="ru-RU" sz="135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350" dirty="0" smtClean="0"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i="0" dirty="0">
                <a:latin typeface="Calibri" pitchFamily="34" charset="0"/>
                <a:cs typeface="Calibri" pitchFamily="34" charset="0"/>
              </a:rPr>
              <a:t>Технология </a:t>
            </a:r>
            <a:r>
              <a:rPr lang="ru-RU" sz="1350" i="0" dirty="0" err="1">
                <a:latin typeface="Calibri" pitchFamily="34" charset="0"/>
                <a:cs typeface="Calibri" pitchFamily="34" charset="0"/>
              </a:rPr>
              <a:t>MultiCORR</a:t>
            </a:r>
            <a:r>
              <a:rPr lang="ru-RU" sz="1350" i="0" dirty="0">
                <a:latin typeface="Calibri" pitchFamily="34" charset="0"/>
                <a:cs typeface="Calibri" pitchFamily="34" charset="0"/>
              </a:rPr>
              <a:t> ® используется крупными международными клиентами (например, крупнейшими автопроизводителями</a:t>
            </a:r>
            <a:r>
              <a:rPr lang="en-US" sz="1350" i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71463" indent="-271463">
              <a:spcBef>
                <a:spcPts val="400"/>
              </a:spcBef>
              <a:tabLst>
                <a:tab pos="3406775" algn="l"/>
              </a:tabLst>
            </a:pPr>
            <a:r>
              <a:rPr lang="ru-RU" sz="1350" i="0" dirty="0">
                <a:latin typeface="Calibri" pitchFamily="34" charset="0"/>
                <a:cs typeface="Calibri" pitchFamily="34" charset="0"/>
              </a:rPr>
              <a:t>Технология </a:t>
            </a:r>
            <a:r>
              <a:rPr lang="ru-RU" sz="1350" i="0" dirty="0" err="1">
                <a:latin typeface="Calibri" pitchFamily="34" charset="0"/>
                <a:cs typeface="Calibri" pitchFamily="34" charset="0"/>
              </a:rPr>
              <a:t>MultiCORR</a:t>
            </a:r>
            <a:r>
              <a:rPr lang="ru-RU" sz="1350" i="0" dirty="0">
                <a:latin typeface="Calibri" pitchFamily="34" charset="0"/>
                <a:cs typeface="Calibri" pitchFamily="34" charset="0"/>
              </a:rPr>
              <a:t> ® позволяет удовлетворить и превзойти самые высокие требования при проведении коррозионных тестов (точность и </a:t>
            </a:r>
            <a:r>
              <a:rPr lang="ru-RU" sz="1350" i="0" dirty="0" err="1">
                <a:latin typeface="Calibri" pitchFamily="34" charset="0"/>
                <a:cs typeface="Calibri" pitchFamily="34" charset="0"/>
              </a:rPr>
              <a:t>воспроизводимость</a:t>
            </a:r>
            <a:r>
              <a:rPr lang="en-US" sz="1350" i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71463" indent="-271463">
              <a:spcBef>
                <a:spcPts val="400"/>
              </a:spcBef>
              <a:buFont typeface="Wingdings" pitchFamily="2" charset="2"/>
              <a:buChar char="q"/>
              <a:tabLst>
                <a:tab pos="3406775" algn="l"/>
              </a:tabLst>
            </a:pPr>
            <a:r>
              <a:rPr lang="ru-RU" sz="1350" i="0" dirty="0" smtClean="0">
                <a:latin typeface="Calibri" pitchFamily="34" charset="0"/>
                <a:cs typeface="Calibri" pitchFamily="34" charset="0"/>
              </a:rPr>
              <a:t>Немецкое качество и надежность</a:t>
            </a:r>
            <a:endParaRPr lang="en-US" sz="1350" i="0" dirty="0" smtClean="0"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400"/>
              </a:spcBef>
              <a:buFont typeface="Wingdings" pitchFamily="2" charset="2"/>
              <a:buChar char="q"/>
              <a:tabLst>
                <a:tab pos="3406775" algn="l"/>
              </a:tabLst>
            </a:pPr>
            <a:r>
              <a:rPr lang="ru-RU" sz="1350" i="0" dirty="0" smtClean="0">
                <a:latin typeface="Calibri" pitchFamily="34" charset="0"/>
                <a:cs typeface="Calibri" pitchFamily="34" charset="0"/>
              </a:rPr>
              <a:t>Международная сеть дистрибьюторов и партнеров</a:t>
            </a:r>
            <a:endParaRPr lang="en-US" sz="1350" i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51470"/>
            <a:ext cx="6984776" cy="583265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innerShdw blurRad="63500" dist="50800" dir="13500000">
                    <a:schemeClr val="bg1">
                      <a:lumMod val="95000"/>
                      <a:lumOff val="5000"/>
                      <a:alpha val="50000"/>
                    </a:schemeClr>
                  </a:innerShdw>
                  <a:reflection blurRad="6350" stA="39000" endPos="45500" dir="5400000" sy="-100000" algn="bl" rotWithShape="0"/>
                </a:effectLst>
              </a:rPr>
              <a:t>Почему клиенты выбирают </a:t>
            </a:r>
            <a:r>
              <a:rPr lang="en-GB" sz="3200" dirty="0" smtClean="0">
                <a:effectLst>
                  <a:innerShdw blurRad="63500" dist="50800" dir="13500000">
                    <a:schemeClr val="bg1">
                      <a:lumMod val="95000"/>
                      <a:lumOff val="5000"/>
                      <a:alpha val="50000"/>
                    </a:schemeClr>
                  </a:innerShdw>
                  <a:reflection blurRad="6350" stA="39000" endPos="45500" dir="5400000" sy="-100000" algn="bl" rotWithShape="0"/>
                </a:effectLst>
              </a:rPr>
              <a:t>VLM</a:t>
            </a:r>
            <a:endParaRPr lang="en-GB" sz="3200" dirty="0">
              <a:effectLst>
                <a:innerShdw blurRad="63500" dist="50800" dir="13500000">
                  <a:schemeClr val="bg1">
                    <a:lumMod val="95000"/>
                    <a:lumOff val="5000"/>
                    <a:alpha val="50000"/>
                  </a:schemeClr>
                </a:innerShdw>
                <a:reflection blurRad="6350" stA="39000" endPos="455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3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3680" y="2130677"/>
            <a:ext cx="3456384" cy="583265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innerShdw blurRad="63500" dist="50800" dir="13500000">
                    <a:schemeClr val="bg1">
                      <a:lumMod val="95000"/>
                      <a:lumOff val="5000"/>
                      <a:alpha val="50000"/>
                    </a:schemeClr>
                  </a:innerShdw>
                  <a:reflection blurRad="6350" stA="39000" endPos="45500" dir="5400000" sy="-100000" algn="bl" rotWithShape="0"/>
                </a:effectLst>
              </a:rPr>
              <a:t>Клиенты</a:t>
            </a:r>
            <a:endParaRPr lang="en-GB" sz="3200" dirty="0">
              <a:effectLst>
                <a:innerShdw blurRad="63500" dist="50800" dir="13500000">
                  <a:schemeClr val="bg1">
                    <a:lumMod val="95000"/>
                    <a:lumOff val="5000"/>
                    <a:alpha val="50000"/>
                  </a:schemeClr>
                </a:innerShdw>
                <a:reflection blurRad="6350" stA="39000" endPos="455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>
            <a:reflection blurRad="25400" stA="52000" endA="300" endPos="35000" dir="5400000" sy="-100000" algn="bl" rotWithShape="0"/>
          </a:effectLst>
        </p:spPr>
        <p:txBody>
          <a:bodyPr/>
          <a:lstStyle/>
          <a:p>
            <a:fld id="{CB6E1D7A-EB62-4797-87CE-F740A2CFD95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637" y="3199207"/>
            <a:ext cx="1064320" cy="261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385" y="2406288"/>
            <a:ext cx="721089" cy="575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3" y="3670992"/>
            <a:ext cx="813127" cy="5729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196" y="1393257"/>
            <a:ext cx="1744588" cy="4972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401" y="2520810"/>
            <a:ext cx="744340" cy="7643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084" y="3744403"/>
            <a:ext cx="1235968" cy="30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567" y="138366"/>
            <a:ext cx="680501" cy="7432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455" y="2911126"/>
            <a:ext cx="972559" cy="3740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637" y="4290399"/>
            <a:ext cx="1090733" cy="358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163" y="3744403"/>
            <a:ext cx="1156902" cy="4078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69" y="4501062"/>
            <a:ext cx="669731" cy="3525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07" y="3199207"/>
            <a:ext cx="1171303" cy="516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928" y="1052569"/>
            <a:ext cx="856767" cy="8378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313" y="195487"/>
            <a:ext cx="906035" cy="5134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797" y="365596"/>
            <a:ext cx="743744" cy="11156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311" y="4408541"/>
            <a:ext cx="1448051" cy="4241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705" y="309331"/>
            <a:ext cx="636963" cy="636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33" y="1232826"/>
            <a:ext cx="1602951" cy="318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811" y="3626316"/>
            <a:ext cx="902064" cy="5989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566" y="2237750"/>
            <a:ext cx="740483" cy="740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07" y="190679"/>
            <a:ext cx="874268" cy="4371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4" y="359839"/>
            <a:ext cx="1259979" cy="3446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373" y="4501062"/>
            <a:ext cx="1478657" cy="2957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52000" endA="300" endPos="40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843" y="1128670"/>
            <a:ext cx="1056412" cy="5282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295" y="1172503"/>
            <a:ext cx="717962" cy="717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3" y="280279"/>
            <a:ext cx="798587" cy="3929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2761" y="1511453"/>
            <a:ext cx="955450" cy="61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littletechgirl.com/wp-content/uploads/ford-logo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9784" y="2330653"/>
            <a:ext cx="969005" cy="7267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164" y="3734673"/>
            <a:ext cx="1325377" cy="3090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64" y="1905165"/>
            <a:ext cx="632909" cy="7663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27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09077"/>
            <a:ext cx="8748464" cy="712879"/>
          </a:xfrm>
        </p:spPr>
        <p:txBody>
          <a:bodyPr/>
          <a:lstStyle/>
          <a:p>
            <a:r>
              <a:rPr lang="en-GB" dirty="0" err="1"/>
              <a:t>MultiCORR</a:t>
            </a:r>
            <a:r>
              <a:rPr lang="en-GB" baseline="40000" dirty="0"/>
              <a:t>®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ru-RU" dirty="0" smtClean="0"/>
              <a:t>Уникальный подход</a:t>
            </a:r>
            <a:endParaRPr lang="en-GB" dirty="0">
              <a:solidFill>
                <a:srgbClr val="C1EE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40000" endPos="455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348" y="1059582"/>
            <a:ext cx="4248472" cy="3715614"/>
          </a:xfrm>
        </p:spPr>
        <p:txBody>
          <a:bodyPr>
            <a:noAutofit/>
          </a:bodyPr>
          <a:lstStyle/>
          <a:p>
            <a:pPr marL="271463" indent="-203200">
              <a:spcBef>
                <a:spcPts val="1200"/>
              </a:spcBef>
            </a:pP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Технология </a:t>
            </a:r>
            <a:r>
              <a:rPr lang="en-GB" sz="1600" i="0" dirty="0" err="1" smtClean="0">
                <a:latin typeface="Calibri" pitchFamily="34" charset="0"/>
                <a:cs typeface="Calibri" pitchFamily="34" charset="0"/>
              </a:rPr>
              <a:t>MultiCORR</a:t>
            </a:r>
            <a:r>
              <a:rPr lang="en-GB" sz="1600" i="0" dirty="0" smtClean="0">
                <a:latin typeface="Calibri" pitchFamily="34" charset="0"/>
                <a:cs typeface="Calibri" pitchFamily="34" charset="0"/>
              </a:rPr>
              <a:t>®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 устанавливает новые стандарты в коррозионных испытаниях</a:t>
            </a:r>
            <a:endParaRPr lang="en-GB" sz="1600" i="0" dirty="0" smtClean="0">
              <a:latin typeface="Calibri" pitchFamily="34" charset="0"/>
              <a:cs typeface="Calibri" pitchFamily="34" charset="0"/>
            </a:endParaRPr>
          </a:p>
          <a:p>
            <a:pPr marL="271463" indent="-203200">
              <a:spcBef>
                <a:spcPts val="1200"/>
              </a:spcBef>
            </a:pPr>
            <a:r>
              <a:rPr lang="ru-RU" sz="1600" i="0" dirty="0" err="1">
                <a:latin typeface="Calibri" pitchFamily="34" charset="0"/>
                <a:cs typeface="Calibri" pitchFamily="34" charset="0"/>
              </a:rPr>
              <a:t>MultiCORR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 ® обеспечивает высокую </a:t>
            </a:r>
            <a:r>
              <a:rPr lang="ru-RU" sz="1600" i="0" dirty="0" err="1">
                <a:latin typeface="Calibri" pitchFamily="34" charset="0"/>
                <a:cs typeface="Calibri" pitchFamily="34" charset="0"/>
              </a:rPr>
              <a:t>воспроизводимость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испытательных сред, 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что означает точность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результатов</a:t>
            </a:r>
          </a:p>
          <a:p>
            <a:pPr marL="271463" indent="-203200">
              <a:spcBef>
                <a:spcPts val="1200"/>
              </a:spcBef>
            </a:pP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Удобный, высокоавтоматизированный 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и гибкий контроль за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процессом</a:t>
            </a:r>
            <a:endParaRPr lang="en-GB" sz="1600" i="0" dirty="0" smtClean="0">
              <a:latin typeface="Calibri" pitchFamily="34" charset="0"/>
              <a:cs typeface="Calibri" pitchFamily="34" charset="0"/>
            </a:endParaRPr>
          </a:p>
          <a:p>
            <a:pPr marL="271463" indent="-203200">
              <a:spcBef>
                <a:spcPts val="1200"/>
              </a:spcBef>
            </a:pP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Операционная система</a:t>
            </a:r>
            <a:r>
              <a:rPr lang="en-GB" sz="1600" i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1600" i="0" dirty="0">
                <a:latin typeface="Calibri" pitchFamily="34" charset="0"/>
                <a:cs typeface="Calibri" pitchFamily="34" charset="0"/>
              </a:rPr>
              <a:t>Windows </a:t>
            </a:r>
            <a:r>
              <a:rPr lang="en-GB" sz="1600" i="0" dirty="0" smtClean="0">
                <a:latin typeface="Calibri" pitchFamily="34" charset="0"/>
                <a:cs typeface="Calibri" pitchFamily="34" charset="0"/>
              </a:rPr>
              <a:t>CE</a:t>
            </a:r>
          </a:p>
          <a:p>
            <a:pPr marL="271463" indent="-203200">
              <a:spcBef>
                <a:spcPts val="1200"/>
              </a:spcBef>
            </a:pPr>
            <a:r>
              <a:rPr lang="ru-RU" sz="1600" i="0" dirty="0">
                <a:latin typeface="Calibri" pitchFamily="34" charset="0"/>
                <a:cs typeface="Calibri" pitchFamily="34" charset="0"/>
              </a:rPr>
              <a:t>Результаты тестирования доступны через локальную сеть</a:t>
            </a:r>
            <a:endParaRPr lang="en-GB" sz="16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788024" y="886763"/>
            <a:ext cx="4355977" cy="3888432"/>
            <a:chOff x="4355976" y="985292"/>
            <a:chExt cx="4651297" cy="4320480"/>
          </a:xfrm>
        </p:grpSpPr>
        <p:cxnSp>
          <p:nvCxnSpPr>
            <p:cNvPr id="19" name="Straight Connector 18"/>
            <p:cNvCxnSpPr>
              <a:stCxn id="12" idx="5"/>
              <a:endCxn id="16" idx="1"/>
            </p:cNvCxnSpPr>
            <p:nvPr/>
          </p:nvCxnSpPr>
          <p:spPr>
            <a:xfrm>
              <a:off x="5946067" y="2451661"/>
              <a:ext cx="1418582" cy="13157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663536" y="1345332"/>
              <a:ext cx="1502579" cy="1296144"/>
            </a:xfrm>
            <a:prstGeom prst="ellipse">
              <a:avLst/>
            </a:prstGeom>
            <a:noFill/>
            <a:ln w="19050" cmpd="sng">
              <a:solidFill>
                <a:srgbClr val="A7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Calibri" pitchFamily="34" charset="0"/>
                  <a:cs typeface="Calibri" pitchFamily="34" charset="0"/>
                </a:rPr>
                <a:t>Быстрый теплообмен</a:t>
              </a:r>
              <a:endParaRPr lang="en-GB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235454" y="985292"/>
              <a:ext cx="1504899" cy="1296144"/>
            </a:xfrm>
            <a:prstGeom prst="ellipse">
              <a:avLst/>
            </a:prstGeom>
            <a:noFill/>
            <a:ln w="19050" cmpd="sng">
              <a:solidFill>
                <a:srgbClr val="A7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Calibri" pitchFamily="34" charset="0"/>
                  <a:cs typeface="Calibri" pitchFamily="34" charset="0"/>
                </a:rPr>
                <a:t>5-сенсорная технология</a:t>
              </a:r>
              <a:endParaRPr lang="en-GB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55976" y="2857500"/>
              <a:ext cx="1460908" cy="1296144"/>
            </a:xfrm>
            <a:prstGeom prst="ellipse">
              <a:avLst/>
            </a:prstGeom>
            <a:noFill/>
            <a:ln w="19050" cmpd="sng">
              <a:solidFill>
                <a:srgbClr val="A7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Calibri" pitchFamily="34" charset="0"/>
                  <a:cs typeface="Calibri" pitchFamily="34" charset="0"/>
                </a:rPr>
                <a:t>Мощное управление процессом</a:t>
              </a:r>
              <a:endParaRPr lang="en-GB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14825" y="4009628"/>
              <a:ext cx="1504705" cy="1296144"/>
            </a:xfrm>
            <a:prstGeom prst="ellipse">
              <a:avLst/>
            </a:prstGeom>
            <a:noFill/>
            <a:ln w="19050" cmpd="sng">
              <a:solidFill>
                <a:srgbClr val="A7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Calibri" pitchFamily="34" charset="0"/>
                  <a:cs typeface="Calibri" pitchFamily="34" charset="0"/>
                </a:rPr>
                <a:t>Соответствие всем основным стандартам</a:t>
              </a:r>
              <a:endParaRPr lang="en-GB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288" y="3577580"/>
              <a:ext cx="1368152" cy="1296144"/>
            </a:xfrm>
            <a:prstGeom prst="ellipse">
              <a:avLst/>
            </a:prstGeom>
            <a:noFill/>
            <a:ln w="19050" cmpd="sng">
              <a:solidFill>
                <a:srgbClr val="A7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err="1" smtClean="0">
                  <a:latin typeface="Calibri" pitchFamily="34" charset="0"/>
                  <a:cs typeface="Calibri" pitchFamily="34" charset="0"/>
                </a:rPr>
                <a:t>Кондицио-нирование</a:t>
              </a:r>
              <a:endParaRPr lang="en-GB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364650" y="2065412"/>
              <a:ext cx="1642623" cy="1296144"/>
            </a:xfrm>
            <a:prstGeom prst="ellipse">
              <a:avLst/>
            </a:prstGeom>
            <a:noFill/>
            <a:ln w="19050" cmpd="sng">
              <a:solidFill>
                <a:srgbClr val="A7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latin typeface="Calibri" pitchFamily="34" charset="0"/>
                  <a:cs typeface="Calibri" pitchFamily="34" charset="0"/>
                </a:rPr>
                <a:t>Точное регулирование температуры и влажности</a:t>
              </a:r>
              <a:endParaRPr lang="en-GB" sz="11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816884" y="2857500"/>
              <a:ext cx="1547766" cy="5040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72200" y="2281436"/>
              <a:ext cx="547329" cy="1728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940152" y="2497460"/>
              <a:ext cx="1368152" cy="1296144"/>
            </a:xfrm>
            <a:prstGeom prst="ellipse">
              <a:avLst/>
            </a:prstGeom>
            <a:solidFill>
              <a:srgbClr val="67B5F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latin typeface="Calibri" pitchFamily="34" charset="0"/>
                  <a:cs typeface="Calibri" pitchFamily="34" charset="0"/>
                </a:rPr>
                <a:t>Технология </a:t>
              </a:r>
              <a:r>
                <a:rPr lang="en-US" sz="1100" b="1" dirty="0" err="1" smtClean="0">
                  <a:latin typeface="Calibri" pitchFamily="34" charset="0"/>
                  <a:cs typeface="Calibri" pitchFamily="34" charset="0"/>
                </a:rPr>
                <a:t>MultiCORR</a:t>
              </a:r>
              <a:r>
                <a:rPr lang="en-GB" sz="1100" b="1" dirty="0" smtClean="0">
                  <a:latin typeface="Calibri" pitchFamily="34" charset="0"/>
                  <a:cs typeface="Calibri" pitchFamily="34" charset="0"/>
                </a:rPr>
                <a:t>®</a:t>
              </a:r>
              <a:endParaRPr lang="en-GB" sz="11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04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771550"/>
            <a:ext cx="8568952" cy="4032448"/>
          </a:xfrm>
        </p:spPr>
        <p:txBody>
          <a:bodyPr>
            <a:noAutofit/>
          </a:bodyPr>
          <a:lstStyle/>
          <a:p>
            <a:pPr marL="6858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1400" b="1" dirty="0">
                <a:latin typeface="Calibri" pitchFamily="34" charset="0"/>
                <a:cs typeface="Calibri" pitchFamily="34" charset="0"/>
              </a:rPr>
              <a:t>Допустимое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применение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Принудительное направленное распыление раствора на образцы в соответствии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i="0" dirty="0">
                <a:latin typeface="Calibri" pitchFamily="34" charset="0"/>
                <a:cs typeface="Calibri" pitchFamily="34" charset="0"/>
              </a:rPr>
              <a:t>(GMW 3172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Распыление определенного количества раствора на образцы в соответствии со стандартами 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Volvo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Ford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Автоматический выброс вредных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газов 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например, диоксида серы</a:t>
            </a:r>
            <a:r>
              <a:rPr lang="en-GB" sz="1400" i="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6858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Удобство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Полностью автоматизированная подача раствора из резервуара в начале теста</a:t>
            </a: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Полностью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автоматизированная очистка и сушка образца в конце теста</a:t>
            </a:r>
          </a:p>
          <a:p>
            <a:pPr marL="6858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Стандартизированное проведение испытаний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Контроль </a:t>
            </a:r>
            <a:r>
              <a:rPr lang="en-US" sz="1400" i="0" dirty="0" smtClean="0">
                <a:latin typeface="Calibri" pitchFamily="34" charset="0"/>
                <a:cs typeface="Calibri" pitchFamily="34" charset="0"/>
              </a:rPr>
              <a:t>pH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и автоматическая корректировка раствора (в разработке)</a:t>
            </a: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Автоматическое 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поддержание постоянного потока воздуха в испытательной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камере</a:t>
            </a: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/>
              <a:t>Дополнительная безопасность - </a:t>
            </a:r>
            <a:r>
              <a:rPr lang="ru-RU" sz="1400" i="0" dirty="0" smtClean="0"/>
              <a:t>предотвращение неисправностей</a:t>
            </a:r>
            <a:r>
              <a:rPr lang="ru-RU" sz="1400" i="0" dirty="0"/>
              <a:t> </a:t>
            </a:r>
            <a:r>
              <a:rPr lang="ru-RU" sz="1400" i="0" dirty="0" smtClean="0"/>
              <a:t>устройства</a:t>
            </a: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Мониторинг проводимости </a:t>
            </a:r>
            <a:r>
              <a:rPr lang="ru-RU" sz="1400" i="0" dirty="0" err="1">
                <a:latin typeface="Calibri" pitchFamily="34" charset="0"/>
                <a:cs typeface="Calibri" pitchFamily="34" charset="0"/>
              </a:rPr>
              <a:t>деионизированной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 воды перед 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попаданием </a:t>
            </a:r>
            <a:r>
              <a:rPr lang="ru-RU" sz="1400" i="0" dirty="0">
                <a:latin typeface="Calibri" pitchFamily="34" charset="0"/>
                <a:cs typeface="Calibri" pitchFamily="34" charset="0"/>
              </a:rPr>
              <a:t>в увлажнитель и автоматическое отключение при достижении установленного предела (в разработке</a:t>
            </a:r>
            <a:r>
              <a:rPr lang="ru-RU" sz="1400" i="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 Энергосбережение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ts val="300"/>
              </a:spcBef>
            </a:pPr>
            <a:r>
              <a:rPr lang="ru-RU" sz="1400" i="0" dirty="0">
                <a:latin typeface="Calibri" pitchFamily="34" charset="0"/>
                <a:cs typeface="Calibri" pitchFamily="34" charset="0"/>
              </a:rPr>
              <a:t>Автоматическое переключение на рециркуляцию отработанного воздуха во время фазы сушки горячим воздухом (при достижении минимальной влажности)</a:t>
            </a:r>
            <a:endParaRPr lang="en-GB" sz="14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09076"/>
            <a:ext cx="8568952" cy="6480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1EEFF"/>
                </a:solidFill>
                <a:effectLst>
                  <a:innerShdw blurRad="63500" dist="50800" dir="13500000">
                    <a:schemeClr val="bg1">
                      <a:lumMod val="95000"/>
                      <a:lumOff val="5000"/>
                      <a:alpha val="50000"/>
                    </a:schemeClr>
                  </a:innerShdw>
                  <a:reflection blurRad="6350" stA="33000" endPos="38000" dir="5400000" sy="-100000" algn="bl" rotWithShape="0"/>
                </a:effectLst>
              </a:rPr>
              <a:t>Дополнительные о</a:t>
            </a:r>
            <a:r>
              <a:rPr lang="ru-RU" sz="3600" dirty="0" smtClean="0">
                <a:effectLst>
                  <a:innerShdw blurRad="63500" dist="50800" dir="13500000">
                    <a:schemeClr val="bg1">
                      <a:lumMod val="95000"/>
                      <a:lumOff val="5000"/>
                      <a:alpha val="50000"/>
                    </a:schemeClr>
                  </a:innerShdw>
                  <a:reflection blurRad="6350" stA="33000" endPos="38000" dir="5400000" sy="-100000" algn="bl" rotWithShape="0"/>
                </a:effectLst>
              </a:rPr>
              <a:t>пции</a:t>
            </a:r>
            <a:endParaRPr lang="en-GB" sz="3600" dirty="0">
              <a:effectLst>
                <a:innerShdw blurRad="63500" dist="50800" dir="13500000">
                  <a:schemeClr val="bg1">
                    <a:lumMod val="95000"/>
                    <a:lumOff val="5000"/>
                    <a:alpha val="50000"/>
                  </a:schemeClr>
                </a:innerShdw>
                <a:reflection blurRad="6350" stA="33000" endPos="3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8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99421"/>
            <a:ext cx="4104456" cy="1965899"/>
          </a:xfrm>
        </p:spPr>
        <p:txBody>
          <a:bodyPr>
            <a:normAutofit fontScale="85000" lnSpcReduction="1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Особенность технологии </a:t>
            </a:r>
            <a:r>
              <a:rPr lang="ru-RU" sz="1600" i="0" dirty="0" err="1">
                <a:latin typeface="Calibri" pitchFamily="34" charset="0"/>
                <a:cs typeface="Calibri" pitchFamily="34" charset="0"/>
              </a:rPr>
              <a:t>MultiCORR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 ®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- быстрый теплообмен, что позволяет контролируемо впускать 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или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выпускать 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из камеры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небольшое количество 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тепла. </a:t>
            </a:r>
            <a:endParaRPr lang="ru-RU" sz="1600" i="0" dirty="0" smtClean="0">
              <a:latin typeface="Calibri" pitchFamily="34" charset="0"/>
              <a:cs typeface="Calibri" pitchFamily="34" charset="0"/>
            </a:endParaRPr>
          </a:p>
          <a:p>
            <a:pPr marL="68580" indent="0">
              <a:lnSpc>
                <a:spcPct val="120000"/>
              </a:lnSpc>
              <a:buNone/>
            </a:pP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этой цели камеры </a:t>
            </a:r>
            <a:r>
              <a:rPr lang="ru-RU" sz="1600" i="0" dirty="0" err="1">
                <a:latin typeface="Calibri" pitchFamily="34" charset="0"/>
                <a:cs typeface="Calibri" pitchFamily="34" charset="0"/>
              </a:rPr>
              <a:t>MultiCORR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® оборудованы нагревательными </a:t>
            </a:r>
            <a:r>
              <a:rPr lang="ru-RU" sz="1600" i="0" dirty="0" smtClean="0">
                <a:latin typeface="Calibri" pitchFamily="34" charset="0"/>
                <a:cs typeface="Calibri" pitchFamily="34" charset="0"/>
              </a:rPr>
              <a:t>элементами </a:t>
            </a:r>
            <a:r>
              <a:rPr lang="ru-RU" sz="1600" i="0" dirty="0">
                <a:latin typeface="Calibri" pitchFamily="34" charset="0"/>
                <a:cs typeface="Calibri" pitchFamily="34" charset="0"/>
              </a:rPr>
              <a:t>MICANITE, встроенными в стенки и дно камеры.</a:t>
            </a:r>
            <a:endParaRPr lang="en-GB" sz="16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1D7A-EB62-4797-87CE-F740A2CFD95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90187"/>
            <a:ext cx="8748464" cy="666962"/>
          </a:xfrm>
        </p:spPr>
        <p:txBody>
          <a:bodyPr/>
          <a:lstStyle/>
          <a:p>
            <a:r>
              <a:rPr lang="ru-RU" sz="3600" dirty="0" smtClean="0"/>
              <a:t>Инновация – Быстрый теплообмен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1" y="874754"/>
            <a:ext cx="3153215" cy="339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506297"/>
            <a:ext cx="1991530" cy="110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7" y="3506298"/>
            <a:ext cx="2549096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50" dirty="0" smtClean="0">
                <a:latin typeface="Calibri" pitchFamily="34" charset="0"/>
                <a:cs typeface="Calibri" pitchFamily="34" charset="0"/>
              </a:rPr>
              <a:t>ECTFE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 -</a:t>
            </a:r>
            <a:r>
              <a:rPr lang="en-GB" sz="105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покрытие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из нержавеющей стали</a:t>
            </a:r>
            <a:endParaRPr lang="en-GB" sz="105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050" dirty="0" smtClean="0">
                <a:latin typeface="Calibri" pitchFamily="34" charset="0"/>
                <a:cs typeface="Calibri" pitchFamily="34" charset="0"/>
              </a:rPr>
              <a:t>MICANITE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 -</a:t>
            </a:r>
            <a:r>
              <a:rPr lang="en-GB" sz="105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нагрев поверхности</a:t>
            </a:r>
            <a:endParaRPr lang="en-GB" sz="105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050" dirty="0" smtClean="0">
                <a:latin typeface="Calibri" pitchFamily="34" charset="0"/>
                <a:cs typeface="Calibri" pitchFamily="34" charset="0"/>
              </a:rPr>
              <a:t>Мягкая изоляция</a:t>
            </a:r>
            <a:endParaRPr lang="en-GB" sz="105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050" dirty="0" smtClean="0">
                <a:latin typeface="Calibri" pitchFamily="34" charset="0"/>
                <a:cs typeface="Calibri" pitchFamily="34" charset="0"/>
              </a:rPr>
              <a:t>Алюминиевая прослойка</a:t>
            </a:r>
            <a:endParaRPr lang="en-GB" sz="105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050" dirty="0" smtClean="0">
                <a:latin typeface="Calibri" pitchFamily="34" charset="0"/>
                <a:cs typeface="Calibri" pitchFamily="34" charset="0"/>
              </a:rPr>
              <a:t>Стойкая теплоизоляция</a:t>
            </a:r>
            <a:endParaRPr lang="en-GB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4878" y="201617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MICANITE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84060" y="2348571"/>
            <a:ext cx="1240268" cy="223774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6296547" y="2385503"/>
            <a:ext cx="363685" cy="1028741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84060" y="2348570"/>
            <a:ext cx="880228" cy="936059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50482" y="3754615"/>
            <a:ext cx="669391" cy="97211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50645" y="3891775"/>
            <a:ext cx="921627" cy="97211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07704" y="4126145"/>
            <a:ext cx="1664568" cy="97211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03748" y="4360516"/>
            <a:ext cx="1268524" cy="0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03748" y="4468362"/>
            <a:ext cx="1209926" cy="101714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75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1143</Words>
  <Application>Microsoft Office PowerPoint</Application>
  <PresentationFormat>Экран (16:9)</PresentationFormat>
  <Paragraphs>208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Metro</vt:lpstr>
      <vt:lpstr>VLM Technologies  Презентация Компании</vt:lpstr>
      <vt:lpstr>Краткая история</vt:lpstr>
      <vt:lpstr>Группы продуктов VLM</vt:lpstr>
      <vt:lpstr>Соответствие всем основным стандартам испытаний</vt:lpstr>
      <vt:lpstr>Почему клиенты выбирают VLM</vt:lpstr>
      <vt:lpstr>Клиенты</vt:lpstr>
      <vt:lpstr>MultiCORR® - Уникальный подход</vt:lpstr>
      <vt:lpstr>Дополнительные опции</vt:lpstr>
      <vt:lpstr>Инновация – Быстрый теплообмен</vt:lpstr>
      <vt:lpstr>Инновация – 5-сенсорная технология</vt:lpstr>
      <vt:lpstr>Удобный контроль за процессом</vt:lpstr>
      <vt:lpstr>Высокая операционная гибкость</vt:lpstr>
      <vt:lpstr>Тест ECC1 - Результаты</vt:lpstr>
      <vt:lpstr>Тест MAXI - Результаты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VLM Technologies MultiCORR 1000L</dc:title>
  <dc:creator>Darko</dc:creator>
  <cp:lastModifiedBy>D.Krivosheev</cp:lastModifiedBy>
  <cp:revision>238</cp:revision>
  <dcterms:created xsi:type="dcterms:W3CDTF">2011-07-07T07:32:10Z</dcterms:created>
  <dcterms:modified xsi:type="dcterms:W3CDTF">2011-09-23T14:36:50Z</dcterms:modified>
</cp:coreProperties>
</file>